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18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306" r:id="rId13"/>
    <p:sldId id="307" r:id="rId14"/>
    <p:sldId id="264" r:id="rId15"/>
    <p:sldId id="308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1" r:id="rId32"/>
    <p:sldId id="282" r:id="rId33"/>
    <p:sldId id="283" r:id="rId34"/>
    <p:sldId id="285" r:id="rId35"/>
    <p:sldId id="286" r:id="rId36"/>
    <p:sldId id="287" r:id="rId37"/>
    <p:sldId id="309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10" r:id="rId51"/>
    <p:sldId id="311" r:id="rId52"/>
    <p:sldId id="312" r:id="rId53"/>
    <p:sldId id="313" r:id="rId54"/>
    <p:sldId id="314" r:id="rId55"/>
    <p:sldId id="300" r:id="rId56"/>
    <p:sldId id="301" r:id="rId57"/>
    <p:sldId id="302" r:id="rId58"/>
    <p:sldId id="303" r:id="rId59"/>
    <p:sldId id="315" r:id="rId60"/>
    <p:sldId id="316" r:id="rId61"/>
    <p:sldId id="317" r:id="rId6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235" autoAdjust="0"/>
    <p:restoredTop sz="94610"/>
  </p:normalViewPr>
  <p:slideViewPr>
    <p:cSldViewPr snapToGrid="0" snapToObjects="1">
      <p:cViewPr varScale="1">
        <p:scale>
          <a:sx n="108" d="100"/>
          <a:sy n="108" d="100"/>
        </p:scale>
        <p:origin x="12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5" Type="http://schemas.openxmlformats.org/officeDocument/2006/relationships/tableStyles" Target="tableStyles.xml"/><Relationship Id="rId64" Type="http://schemas.openxmlformats.org/officeDocument/2006/relationships/viewProps" Target="viewProps.xml"/><Relationship Id="rId63" Type="http://schemas.openxmlformats.org/officeDocument/2006/relationships/presProps" Target="presProps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8c650320008bd19f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6.xml"/><Relationship Id="rId4" Type="http://schemas.openxmlformats.org/officeDocument/2006/relationships/slide" Target="slide36.xml"/><Relationship Id="rId3" Type="http://schemas.openxmlformats.org/officeDocument/2006/relationships/slide" Target="slide21.xml"/><Relationship Id="rId2" Type="http://schemas.openxmlformats.org/officeDocument/2006/relationships/image" Target="../media/image10.jpeg"/><Relationship Id="rId1" Type="http://schemas.openxmlformats.org/officeDocument/2006/relationships/slide" Target="slide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80c792bb1?sp=1&amp;pid=33d660dc1&amp;color=0,0,0&amp;vtp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抢劫金币的歹徒杀死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。第六代：私生子奥雷里亚诺·布恩迪亚。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第七代：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奥雷里亚诺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布恩迪亚与姨妈阿玛兰妲所生的一个长着猪尾巴的孩子，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这位家族的第七代继承人一出生就被一群蚂蚁吃掉了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。最后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，吉卜赛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人的预言应验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：马孔多被一场飓风卷得无影无踪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。马尔克斯写了马孔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多的历史变迁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，也暗喻了拉丁美洲人民在血与火中挣扎的历史。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80c792bb1?pid=33d660dc1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魔幻现实主义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魔幻现实主义是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20世纪诞生于拉丁美洲的一个文学流派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。拉丁美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洲一些作家为了强调文学的民族性，有意识地吸收古代印第安文学中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的神话和传说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，变现实为幻想而不失其真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，使作品具有神奇和魔幻的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色彩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，具有鲜明的反殖反帝反封建反独裁的进步倾向。“魔幻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”只是手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，反映“现实”才是目的。代表作家有加西亚·马尔克斯（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哥伦比亚）、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阿斯图里亚斯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（危地马拉）、鲁尔福（墨西哥）等。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魔幻现实主义在描写现实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、叙述故事时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，总是插入许多离奇怪诞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的情节和各种超自然的现象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，将现实与幻象、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常人与鬼魂交织一体，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80c792bb1?pid=33d660dc1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使作品带有浓厚的神话色彩和象征意味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。在技巧方面，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大量使用象征、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、借代、渲染等手法，使作品显得玄奥诡秘、变幻莫测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，甚至隐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晦艰涩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。在结构方面，多采取“戏中戏”手法，大故事中套小故事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有多层次的特点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，有时也突破时间顺序，采用意识流手法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，使情节颠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、跳跃，具有随意性和偶然性。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683b9fd1?pid=831ce255f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200" dirty="0"/>
          </a:p>
        </p:txBody>
      </p:sp>
      <p:sp>
        <p:nvSpPr>
          <p:cNvPr id="3" name="QO_5_BD.1_1#a271bcdeb?pid=4683b9fd1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</p:txBody>
      </p:sp>
      <p:sp>
        <p:nvSpPr>
          <p:cNvPr id="4" name="QB_6_BD.2_1#246bce7c3?pid=a271bcdeb&amp;color=0,0,0&amp;vtp=1&amp;bbb=1"/>
          <p:cNvSpPr/>
          <p:nvPr/>
        </p:nvSpPr>
        <p:spPr>
          <a:xfrm>
            <a:off x="612648" y="18057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怪癖(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吮咂(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狡黠(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呱呱坠地(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牛犊(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跋涉(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6_AN.3_1#246bce7c3.bracket?pid=a271bcdeb&amp;color=0,0,0&amp;vpa=1&amp;vtp=1&amp;bbb=1"/>
          <p:cNvSpPr/>
          <p:nvPr/>
        </p:nvSpPr>
        <p:spPr>
          <a:xfrm>
            <a:off x="1753267" y="1813380"/>
            <a:ext cx="5556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pǐ</a:t>
            </a:r>
            <a:endParaRPr lang="en-US" altLang="zh-CN" sz="2800" dirty="0"/>
          </a:p>
        </p:txBody>
      </p:sp>
      <p:sp>
        <p:nvSpPr>
          <p:cNvPr id="7" name="QB_6_AN.5_1#246bce7c3.bracket?pid=a271bcdeb&amp;color=0,0,0&amp;vpa=2&amp;vtp=1&amp;bbb=1"/>
          <p:cNvSpPr/>
          <p:nvPr/>
        </p:nvSpPr>
        <p:spPr>
          <a:xfrm>
            <a:off x="1804067" y="2461080"/>
            <a:ext cx="9921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shǔn</a:t>
            </a:r>
            <a:endParaRPr lang="en-US" altLang="zh-CN" sz="2800" dirty="0"/>
          </a:p>
        </p:txBody>
      </p:sp>
      <p:sp>
        <p:nvSpPr>
          <p:cNvPr id="8" name="QB_6_AN.6_1#246bce7c3.bracket?pid=a271bcdeb&amp;color=0,0,0&amp;vpa=3&amp;vtp=1&amp;bbb=1"/>
          <p:cNvSpPr/>
          <p:nvPr/>
        </p:nvSpPr>
        <p:spPr>
          <a:xfrm>
            <a:off x="3043111" y="2461080"/>
            <a:ext cx="69215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10" name="QB_6_AN.8_1#246bce7c3.bracket?pid=a271bcdeb&amp;color=0,0,0&amp;vpa=4&amp;vtp=1&amp;bbb=1"/>
          <p:cNvSpPr/>
          <p:nvPr/>
        </p:nvSpPr>
        <p:spPr>
          <a:xfrm>
            <a:off x="1666748" y="3108780"/>
            <a:ext cx="81121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xi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12" name="QB_6_AN.10_1#246bce7c3.bracket?pid=a271bcdeb&amp;color=0,0,0&amp;vpa=5&amp;vtp=1&amp;bbb=1"/>
          <p:cNvSpPr/>
          <p:nvPr/>
        </p:nvSpPr>
        <p:spPr>
          <a:xfrm>
            <a:off x="2502567" y="3756480"/>
            <a:ext cx="65246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ɡū</a:t>
            </a:r>
            <a:endParaRPr lang="en-US" altLang="zh-CN" sz="2800" dirty="0"/>
          </a:p>
        </p:txBody>
      </p:sp>
      <p:sp>
        <p:nvSpPr>
          <p:cNvPr id="14" name="QB_6_AN.12_1#246bce7c3.bracket?pid=a271bcdeb&amp;color=0,0,0&amp;vpa=6&amp;vtp=1&amp;bbb=1"/>
          <p:cNvSpPr/>
          <p:nvPr/>
        </p:nvSpPr>
        <p:spPr>
          <a:xfrm>
            <a:off x="1791367" y="4404180"/>
            <a:ext cx="6556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dú</a:t>
            </a:r>
            <a:endParaRPr lang="en-US" altLang="zh-CN" sz="2800" dirty="0"/>
          </a:p>
        </p:txBody>
      </p:sp>
      <p:sp>
        <p:nvSpPr>
          <p:cNvPr id="16" name="QB_6_AN.14_1#246bce7c3.bracket?pid=a271bcdeb&amp;color=0,0,0&amp;vpa=7&amp;vtp=1&amp;bbb=1"/>
          <p:cNvSpPr/>
          <p:nvPr/>
        </p:nvSpPr>
        <p:spPr>
          <a:xfrm>
            <a:off x="1704848" y="5051880"/>
            <a:ext cx="7334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17" name="QB_6_BD.2_1#246bce7c3?pid=a271bcdeb&amp;color=0,0,0&amp;vtp=1&amp;bbb=1&amp;zzd= 1"/>
          <p:cNvSpPr/>
          <p:nvPr/>
        </p:nvSpPr>
        <p:spPr>
          <a:xfrm>
            <a:off x="1482630" y="246616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6_BD.2_1#246bce7c3?pid=a271bcdeb&amp;color=0,0,0&amp;vtp=1&amp;bbb=1&amp;zzd= 2"/>
          <p:cNvSpPr/>
          <p:nvPr/>
        </p:nvSpPr>
        <p:spPr>
          <a:xfrm>
            <a:off x="1127030" y="311386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6_BD.2_1#246bce7c3?pid=a271bcdeb&amp;color=0,0,0&amp;vtp=1&amp;bbb=1&amp;zzd= 2"/>
          <p:cNvSpPr/>
          <p:nvPr/>
        </p:nvSpPr>
        <p:spPr>
          <a:xfrm>
            <a:off x="1482630" y="311386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6_BD.2_1#246bce7c3?pid=a271bcdeb&amp;color=0,0,0&amp;vtp=1&amp;bbb=1&amp;zzd= 3"/>
          <p:cNvSpPr/>
          <p:nvPr/>
        </p:nvSpPr>
        <p:spPr>
          <a:xfrm>
            <a:off x="1482630" y="376156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6_BD.2_1#246bce7c3?pid=a271bcdeb&amp;color=0,0,0&amp;vtp=1&amp;bbb=1&amp;zzd= 4"/>
          <p:cNvSpPr/>
          <p:nvPr/>
        </p:nvSpPr>
        <p:spPr>
          <a:xfrm>
            <a:off x="1127030" y="440926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6_BD.2_1#246bce7c3?pid=a271bcdeb&amp;color=0,0,0&amp;vtp=1&amp;bbb=1&amp;zzd= 5"/>
          <p:cNvSpPr/>
          <p:nvPr/>
        </p:nvSpPr>
        <p:spPr>
          <a:xfrm>
            <a:off x="1482630" y="505696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6_BD.2_1#246bce7c3?pid=a271bcdeb&amp;color=0,0,0&amp;vtp=1&amp;bbb=1&amp;zzd= 6"/>
          <p:cNvSpPr/>
          <p:nvPr/>
        </p:nvSpPr>
        <p:spPr>
          <a:xfrm>
            <a:off x="1127030" y="571736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8" grpId="0" animBg="1" build="p"/>
      <p:bldP spid="10" grpId="0" animBg="1" build="p"/>
      <p:bldP spid="12" grpId="0" animBg="1" build="p"/>
      <p:bldP spid="14" grpId="0" animBg="1" build="p"/>
      <p:bldP spid="16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5_1#2c956a6b2?pid=4683b9fd1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6_BD.16_1#63282e2a5?bid=1&amp;pid=2c956a6b2&amp;color=0,0,0&amp;vtp=1"/>
          <p:cNvSpPr/>
          <p:nvPr/>
        </p:nvSpPr>
        <p:spPr>
          <a:xfrm>
            <a:off x="1366712" y="1099391"/>
            <a:ext cx="2289175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铁zhēn(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)污</a:t>
            </a:r>
            <a:endParaRPr lang="en-US" altLang="zh-CN" sz="2800" dirty="0"/>
          </a:p>
        </p:txBody>
      </p:sp>
      <p:sp>
        <p:nvSpPr>
          <p:cNvPr id="4" name="QB_6_AN.17_1#63282e2a5.bracket?pid=2c956a6b2&amp;color=0,0,0&amp;vpa=8&amp;vtp=1"/>
          <p:cNvSpPr/>
          <p:nvPr/>
        </p:nvSpPr>
        <p:spPr>
          <a:xfrm>
            <a:off x="2529555" y="11070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砧</a:t>
            </a:r>
            <a:endParaRPr lang="en-US" altLang="zh-CN" sz="2800" dirty="0"/>
          </a:p>
        </p:txBody>
      </p:sp>
      <p:sp>
        <p:nvSpPr>
          <p:cNvPr id="5" name="QB_6_AN.18_1#63282e2a5.bracket?pid=2c956a6b2&amp;color=0,0,0&amp;vpa=9&amp;vtp=1"/>
          <p:cNvSpPr/>
          <p:nvPr/>
        </p:nvSpPr>
        <p:spPr>
          <a:xfrm>
            <a:off x="2313655" y="17547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玷</a:t>
            </a:r>
            <a:endParaRPr lang="en-US" altLang="zh-CN" sz="2800" dirty="0"/>
          </a:p>
        </p:txBody>
      </p:sp>
      <p:sp>
        <p:nvSpPr>
          <p:cNvPr id="6" name="QB_6_BD.19_1#d07134a3e?bid=2&amp;pid=2c956a6b2&amp;color=0,0,0&amp;vtp=1"/>
          <p:cNvSpPr/>
          <p:nvPr/>
        </p:nvSpPr>
        <p:spPr>
          <a:xfrm>
            <a:off x="1366712" y="2440511"/>
            <a:ext cx="2111375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发jì(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bìn(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角</a:t>
            </a:r>
            <a:endParaRPr lang="en-US" altLang="zh-CN" sz="2800" dirty="0"/>
          </a:p>
        </p:txBody>
      </p:sp>
      <p:sp>
        <p:nvSpPr>
          <p:cNvPr id="7" name="QB_6_AN.20_1#d07134a3e.bracket?pid=2c956a6b2&amp;color=0,0,0&amp;vpa=10&amp;vtp=1"/>
          <p:cNvSpPr/>
          <p:nvPr/>
        </p:nvSpPr>
        <p:spPr>
          <a:xfrm>
            <a:off x="2056480" y="24481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髻</a:t>
            </a:r>
            <a:endParaRPr lang="en-US" altLang="zh-CN" sz="2800" dirty="0"/>
          </a:p>
        </p:txBody>
      </p:sp>
      <p:sp>
        <p:nvSpPr>
          <p:cNvPr id="8" name="QB_6_AN.21_1#d07134a3e.bracket?pid=2c956a6b2&amp;color=0,0,0&amp;vpa=11&amp;vtp=1"/>
          <p:cNvSpPr/>
          <p:nvPr/>
        </p:nvSpPr>
        <p:spPr>
          <a:xfrm>
            <a:off x="1958055" y="30958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鬓</a:t>
            </a:r>
            <a:endParaRPr lang="en-US" altLang="zh-CN" sz="2800" dirty="0"/>
          </a:p>
        </p:txBody>
      </p:sp>
      <p:sp>
        <p:nvSpPr>
          <p:cNvPr id="9" name="QB_6_BD.16_1#63282e2a5?bid=1&amp;pid=2c956a6b2&amp;color=0,0,0&amp;vtp=1"/>
          <p:cNvSpPr/>
          <p:nvPr/>
        </p:nvSpPr>
        <p:spPr>
          <a:xfrm>
            <a:off x="612649" y="1482931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0" name="SystemAddBraceShape"/>
          <p:cNvSpPr/>
          <p:nvPr/>
        </p:nvSpPr>
        <p:spPr>
          <a:xfrm>
            <a:off x="1112712" y="135339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6_BD.19_1#d07134a3e?bid=2&amp;pid=2c956a6b2&amp;color=0,0,0&amp;vtp=1"/>
          <p:cNvSpPr/>
          <p:nvPr/>
        </p:nvSpPr>
        <p:spPr>
          <a:xfrm>
            <a:off x="612649" y="2824051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2" name="SystemAddBraceShape"/>
          <p:cNvSpPr/>
          <p:nvPr/>
        </p:nvSpPr>
        <p:spPr>
          <a:xfrm>
            <a:off x="1112712" y="269451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2_1#c115b0e4f?sp=1&amp;pid=4683b9fd1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井然有序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·井井有条</a:t>
            </a:r>
            <a:endParaRPr lang="en-US" altLang="zh-CN" sz="2800" dirty="0"/>
          </a:p>
        </p:txBody>
      </p:sp>
      <p:pic>
        <p:nvPicPr>
          <p:cNvPr id="3" name="QB_5_BD.22_1#c115b0e4f?pid=4683b9fd1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2030682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5_BD.22_2#c115b0e4f?pid=4683b9fd1&amp;color=0,0,0&amp;vtp=1&amp;bbb=1&amp;hb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两者都有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有条有理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整齐不乱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井然有序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通常用于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描述管理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组织或排列等方面的情况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多用来形容物品摆放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队伍有秩序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有组织的行动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井井有条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通常用于描述事物分类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规划等清晰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5" name="QB_5_BD.22_2#c115b0e4f?pid=4683b9fd1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4646882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5_BD.22_3#c115b0e4f?pid=4683b9fd1&amp;color=0,0,0&amp;vtp=1&amp;bbb=1&amp;hb=1"/>
          <p:cNvSpPr/>
          <p:nvPr/>
        </p:nvSpPr>
        <p:spPr>
          <a:xfrm>
            <a:off x="612648" y="44228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同学们有说有笑地走出校门，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；家长们在学校门口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，也满是喜悦。</a:t>
            </a:r>
            <a:endParaRPr lang="en-US" altLang="zh-CN" sz="100" dirty="0"/>
          </a:p>
        </p:txBody>
      </p:sp>
      <p:sp>
        <p:nvSpPr>
          <p:cNvPr id="7" name="QB_5_AN.23_1#c115b0e4f.blank?pid=4683b9fd1&amp;color=0,0,0&amp;vpa=12&amp;vtp=1&amp;bbb=1"/>
          <p:cNvSpPr/>
          <p:nvPr/>
        </p:nvSpPr>
        <p:spPr>
          <a:xfrm>
            <a:off x="6363367" y="439237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井然有序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4_1#000724b8e?sp=1&amp;pid=4683b9fd1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</p:txBody>
      </p:sp>
      <p:sp>
        <p:nvSpPr>
          <p:cNvPr id="3" name="QB_6_BD.25_1#f601b1dad?pid=000724b8e&amp;color=0,0,0&amp;vtp=1&amp;bbb=1"/>
          <p:cNvSpPr/>
          <p:nvPr/>
        </p:nvSpPr>
        <p:spPr>
          <a:xfrm>
            <a:off x="612648" y="18066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：日夜不停。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：形容受惊而愣住的样子。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：离开了故乡，在外地生活（多指不得已的）。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：成绩、效果显著。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：躺在床上翻来覆去地不能入睡，形容心中有事。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：深沉而少言语。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：顾不得睡觉和吃饭，形容非常专心努力。</a:t>
            </a:r>
            <a:endParaRPr lang="en-US" altLang="zh-CN" sz="2800" dirty="0"/>
          </a:p>
        </p:txBody>
      </p:sp>
      <p:sp>
        <p:nvSpPr>
          <p:cNvPr id="4" name="QB_6_AN.26_1#f601b1dad.blank?pid=000724b8e&amp;color=0,0,0&amp;vpa=13&amp;vtp=1&amp;bbb=1"/>
          <p:cNvSpPr/>
          <p:nvPr/>
        </p:nvSpPr>
        <p:spPr>
          <a:xfrm>
            <a:off x="978566" y="177617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夜以继日</a:t>
            </a:r>
            <a:endParaRPr lang="en-US" altLang="zh-CN" sz="2800" dirty="0"/>
          </a:p>
        </p:txBody>
      </p:sp>
      <p:sp>
        <p:nvSpPr>
          <p:cNvPr id="6" name="QB_6_AN.28_1#f601b1dad.blank?pid=000724b8e&amp;color=0,0,0&amp;vpa=14&amp;vtp=1&amp;bbb=1"/>
          <p:cNvSpPr/>
          <p:nvPr/>
        </p:nvSpPr>
        <p:spPr>
          <a:xfrm>
            <a:off x="978566" y="242387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目瞪口呆</a:t>
            </a:r>
            <a:endParaRPr lang="en-US" altLang="zh-CN" sz="2800" dirty="0"/>
          </a:p>
        </p:txBody>
      </p:sp>
      <p:sp>
        <p:nvSpPr>
          <p:cNvPr id="8" name="QB_6_AN.30_1#f601b1dad.blank?pid=000724b8e&amp;color=0,0,0&amp;vpa=15&amp;vtp=1&amp;bbb=1"/>
          <p:cNvSpPr/>
          <p:nvPr/>
        </p:nvSpPr>
        <p:spPr>
          <a:xfrm>
            <a:off x="978566" y="307157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背井离乡</a:t>
            </a:r>
            <a:endParaRPr lang="en-US" altLang="zh-CN" sz="2800" dirty="0"/>
          </a:p>
        </p:txBody>
      </p:sp>
      <p:sp>
        <p:nvSpPr>
          <p:cNvPr id="10" name="QB_6_AN.32_1#f601b1dad.blank?pid=000724b8e&amp;color=0,0,0&amp;vpa=16&amp;vtp=1&amp;bbb=1"/>
          <p:cNvSpPr/>
          <p:nvPr/>
        </p:nvSpPr>
        <p:spPr>
          <a:xfrm>
            <a:off x="978566" y="371927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卓有成效</a:t>
            </a:r>
            <a:endParaRPr lang="en-US" altLang="zh-CN" sz="2800" dirty="0"/>
          </a:p>
        </p:txBody>
      </p:sp>
      <p:sp>
        <p:nvSpPr>
          <p:cNvPr id="12" name="QB_6_AN.34_1#f601b1dad.blank?pid=000724b8e&amp;color=0,0,0&amp;vpa=17&amp;vtp=1&amp;bbb=1"/>
          <p:cNvSpPr/>
          <p:nvPr/>
        </p:nvSpPr>
        <p:spPr>
          <a:xfrm>
            <a:off x="978566" y="436697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辗转反侧</a:t>
            </a:r>
            <a:endParaRPr lang="en-US" altLang="zh-CN" sz="2800" dirty="0"/>
          </a:p>
        </p:txBody>
      </p:sp>
      <p:sp>
        <p:nvSpPr>
          <p:cNvPr id="14" name="QB_6_AN.36_1#f601b1dad.blank?pid=000724b8e&amp;color=0,0,0&amp;vpa=18&amp;vtp=1&amp;bbb=1"/>
          <p:cNvSpPr/>
          <p:nvPr/>
        </p:nvSpPr>
        <p:spPr>
          <a:xfrm>
            <a:off x="978566" y="501467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沉默寡言</a:t>
            </a:r>
            <a:endParaRPr lang="en-US" altLang="zh-CN" sz="2800" dirty="0"/>
          </a:p>
        </p:txBody>
      </p:sp>
      <p:sp>
        <p:nvSpPr>
          <p:cNvPr id="16" name="QB_6_AN.38_1#f601b1dad.blank?pid=000724b8e&amp;color=0,0,0&amp;vpa=19&amp;vtp=1&amp;bbb=1"/>
          <p:cNvSpPr/>
          <p:nvPr/>
        </p:nvSpPr>
        <p:spPr>
          <a:xfrm>
            <a:off x="978566" y="566237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废寝忘食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  <p:bldP spid="16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4_1#1dd197059?sp=1&amp;pid=4683b9fd1&amp;color=0,0,0&amp;vtp=1&amp;bt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叠词的表达效果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本文中，有不少语句使用了叠词，例如“袋里装着她父母的骨殖，一刻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不停地发出咯啦咯啦的响声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他们聚在一起不停地聊天，一连几个小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时重复同样的笑话，整夜整夜重复这一恶性循环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重叠形式的“咯啦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咯啦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”“整夜整夜”与“咯啦”“整夜”相比，语意上有什么不同？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5_1#1dd197059?sp=1&amp;pid=4683b9fd1&amp;color=0,0,0&amp;vtp=1&amp;bt=1&amp;bbb=1&amp;hb=1&amp;hla=1"/>
          <p:cNvSpPr/>
          <p:nvPr/>
        </p:nvSpPr>
        <p:spPr>
          <a:xfrm>
            <a:off x="612648" y="358850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“咯啦咯啦”“整夜整夜”与“咯啦”“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整夜”相比，能增强语言的韵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律感，强化语意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。“咯啦咯啦”，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拟声词，形容声音不断重复、连续不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断的样子，比“咯啦”更能突出小姑娘丽贝卡的神秘性；“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整夜整夜”形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容时间长，比“整夜”更能突出失眠症的严重性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ee0fdd731?pid=4683b9fd1&amp;color=0,0,0&amp;vtp=1&amp;bt=1&amp;bbb=1&amp;hb=1"/>
          <p:cNvSpPr/>
          <p:nvPr/>
        </p:nvSpPr>
        <p:spPr>
          <a:xfrm>
            <a:off x="612648" y="468000"/>
            <a:ext cx="10963656" cy="622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赏析叠词的表达效果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“四借助”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借助语感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在阅读文段时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借助对句子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词语字面意义的理解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初步感知叠词的意义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借助语法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要适当考虑词性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词类活用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句子成分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句式特点等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准确把握叠词的语法功能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借助语境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细读文段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揣摩语意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把握词语的意义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词义的轻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范围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感情色彩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联系上下文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理解其语境义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分析词语在文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章结构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表情达意等方面的表达效果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借助语体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借助语体色彩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语言风格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分析叠词的表达效果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1508f146?pid=831ce255f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200" dirty="0"/>
          </a:p>
        </p:txBody>
      </p:sp>
      <p:sp>
        <p:nvSpPr>
          <p:cNvPr id="3" name="QB_5_BD.40_1#5ed71d70e?sp=1&amp;pid=f1508f146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5_BD.40_2#5ed71d70e?pid=f1508f146&amp;color=0,0,0&amp;tib=255,255,255&amp;vip=20#2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91256" y="1879346"/>
            <a:ext cx="5806440" cy="455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5_AN.41_1#5ed71d70e.blank?pid=f1508f146&amp;color=0,0,0&amp;vpa=20&amp;vtp=1"/>
          <p:cNvSpPr/>
          <p:nvPr/>
        </p:nvSpPr>
        <p:spPr>
          <a:xfrm>
            <a:off x="7269479" y="1897634"/>
            <a:ext cx="2377439" cy="246888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介绍马孔多的变化</a:t>
            </a:r>
            <a:endParaRPr lang="en-US" altLang="zh-CN" sz="2100" dirty="0"/>
          </a:p>
        </p:txBody>
      </p:sp>
      <p:sp>
        <p:nvSpPr>
          <p:cNvPr id="6" name="QB_5_AN.42_1#5ed71d70e.blank?pid=f1508f146&amp;color=0,0,0&amp;vpa=21&amp;vtp=1"/>
          <p:cNvSpPr/>
          <p:nvPr/>
        </p:nvSpPr>
        <p:spPr>
          <a:xfrm>
            <a:off x="7516368" y="3086354"/>
            <a:ext cx="1389888" cy="329184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交代丽贝卡吃土的恶习</a:t>
            </a:r>
            <a:endParaRPr lang="en-US" altLang="zh-CN" sz="2100" dirty="0"/>
          </a:p>
        </p:txBody>
      </p:sp>
      <p:sp>
        <p:nvSpPr>
          <p:cNvPr id="7" name="QB_5_AN.43_1#5ed71d70e.blank?pid=f1508f146&amp;color=0,0,0&amp;vpa=22&amp;vtp=1"/>
          <p:cNvSpPr/>
          <p:nvPr/>
        </p:nvSpPr>
        <p:spPr>
          <a:xfrm>
            <a:off x="5460742" y="4005326"/>
            <a:ext cx="2997456" cy="566928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马孔多的人们染上失眠症</a:t>
            </a:r>
            <a:endParaRPr lang="en-US" altLang="zh-CN" sz="2100" dirty="0"/>
          </a:p>
        </p:txBody>
      </p:sp>
      <p:sp>
        <p:nvSpPr>
          <p:cNvPr id="8" name="QB_5_AN.44_1#5ed71d70e.blank?pid=f1508f146&amp;color=0,0,0&amp;vpa=23&amp;vtp=1"/>
          <p:cNvSpPr/>
          <p:nvPr/>
        </p:nvSpPr>
        <p:spPr>
          <a:xfrm>
            <a:off x="6565392" y="5747258"/>
            <a:ext cx="3271066" cy="30175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制定应对失眠症的措施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bed2c6d95.fixed?pid=c1e624a1f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外国作家作品研习——多样的文化</a:t>
            </a:r>
            <a:endParaRPr lang="en-US" altLang="zh-CN" sz="4000" dirty="0"/>
          </a:p>
        </p:txBody>
      </p:sp>
      <p:sp>
        <p:nvSpPr>
          <p:cNvPr id="3" name="C_2#bed2c6d95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bed2c6d95.fixed?pid=c1e624a1f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第11课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*百年孤独（节选）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5_1#7db7f8fba?sp=1&amp;pid=f1508f146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</p:txBody>
      </p:sp>
      <p:sp>
        <p:nvSpPr>
          <p:cNvPr id="3" name="QB_5_BD.45_2#7db7f8fba?sp=1&amp;pid=f1508f146&amp;color=0,0,0&amp;vtp=1&amp;bbb=1&amp;hb=1"/>
          <p:cNvSpPr/>
          <p:nvPr/>
        </p:nvSpPr>
        <p:spPr>
          <a:xfrm>
            <a:off x="612648" y="1099391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本文讲述了马孔多这个①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的小村落随着商道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的开通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，开始卷入外部世界的纷纷扰扰的故事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。作者通过丽贝卡的到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来及她给人们带来的失眠症和失眠症造成的失忆这些情节，说明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。作者意在提醒公众牢记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5_AN.46_1#7db7f8fba.blank?pid=f1508f146&amp;color=0,0,0&amp;vpa=24&amp;vtp=1&amp;bbb=1"/>
          <p:cNvSpPr/>
          <p:nvPr/>
        </p:nvSpPr>
        <p:spPr>
          <a:xfrm>
            <a:off x="5245766" y="1068911"/>
            <a:ext cx="31162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偏远、闭塞又宁静</a:t>
            </a:r>
            <a:endParaRPr lang="en-US" altLang="zh-CN" sz="2800" dirty="0"/>
          </a:p>
        </p:txBody>
      </p:sp>
      <p:sp>
        <p:nvSpPr>
          <p:cNvPr id="5" name="QB_5_AN.47_1#7db7f8fba.blank?pid=f1508f146&amp;color=0,0,0&amp;vpa=25&amp;vtp=1&amp;bbb=1"/>
          <p:cNvSpPr/>
          <p:nvPr/>
        </p:nvSpPr>
        <p:spPr>
          <a:xfrm>
            <a:off x="965866" y="3012011"/>
            <a:ext cx="6330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马孔多在外来文明面前受到了巨大冲击</a:t>
            </a:r>
            <a:endParaRPr lang="en-US" altLang="zh-CN" sz="2800" dirty="0"/>
          </a:p>
        </p:txBody>
      </p:sp>
      <p:sp>
        <p:nvSpPr>
          <p:cNvPr id="6" name="QB_5_AN.48_1#7db7f8fba.blank?pid=f1508f146&amp;color=0,0,0&amp;vpa=26&amp;vtp=1&amp;bbb=1"/>
          <p:cNvSpPr/>
          <p:nvPr/>
        </p:nvSpPr>
        <p:spPr>
          <a:xfrm>
            <a:off x="1054766" y="3659711"/>
            <a:ext cx="59737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容易被人遗忘的拉丁美洲大陆的历史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e3d8e9e4.fixed?pid=bed2c6d95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3#1e3d8e9e4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fded5d883?pid=1e3d8e9e4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加西亚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·马尔克斯在《百年孤独》中，运用丰富的想象力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，把幻想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和现实融为一体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，勾画出一个丰富多彩的奇幻世界，也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“创造了一个独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特的天地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”。但是《百年孤独》因其荒诞的情节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、复杂的人物名字和人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，让很多人看了几页后就放弃了，居“死活读不下去的书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”排行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榜前列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。为了改变人们对《百年孤独》的看法，请研读本课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百年孤独》写推荐语。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aae58668?pid=1e3d8e9e4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说不尽的“孤独”·探究小说内容</a:t>
            </a:r>
            <a:endParaRPr lang="en-US" altLang="zh-CN" sz="3000" dirty="0"/>
          </a:p>
        </p:txBody>
      </p:sp>
      <p:sp>
        <p:nvSpPr>
          <p:cNvPr id="3" name="QB_5_BD.84_1#374e84a40?sp=1&amp;pid=8aae58668&amp;color=0,0,0&amp;vtp=1&amp;bbb=1&amp;hb=1&amp;hltap=1"/>
          <p:cNvSpPr/>
          <p:nvPr/>
        </p:nvSpPr>
        <p:spPr>
          <a:xfrm>
            <a:off x="612648" y="111564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“马孔多变了样”在文中有什么作用？（4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85_1#374e84a40?sp=1&amp;pid=8aae58668&amp;color=0,0,0&amp;vtp=1&amp;bbb=1&amp;hb=1&amp;hla=1"/>
          <p:cNvSpPr/>
          <p:nvPr/>
        </p:nvSpPr>
        <p:spPr>
          <a:xfrm>
            <a:off x="612648" y="1743027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马孔多到底变成了什么样子？设置悬念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，激发了读者的阅读兴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。②引起下文。马孔多的变化在于开通了与外界联系的商道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得外面的人能进来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，为下文丽贝卡的到来提供了条件。（每点2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4_1#c8d1b51c9?sp=1&amp;pid=8aae58668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请查阅《百年孤独》一书的相关资料，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再结合对课文节选部分的理解，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分析标题中的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“孤独”体现在哪些方面。（6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5_1#c8d1b51c9?sp=1&amp;pid=8aae58668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马孔多的位置是“孤独”的。它位置偏僻，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难以与外界沟通。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这个充满魔幻的村子置身现代科技文明之外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与现代科技文明相隔绝。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马孔多的居民是“孤独”的。他们封闭，落后，不知进取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。他们只因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·阿尔卡蒂奥没有一道归来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，就排挤以梅尔基亚德斯为代表的吉卜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赛人，而这些吉卜赛人曾以悠远的智慧和神奇的发明对村子的发展壮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大作出过不可磨灭的贡献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马孔多的居民对失眠症缺少正确的认识，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5_2#c8d1b51c9?pid=8aae58668&amp;color=0,0,0&amp;mp=1&amp;vtp=1&amp;bt=1&amp;bbb=1&amp;hb=1&amp;hltap=1"/>
          <p:cNvSpPr/>
          <p:nvPr/>
        </p:nvSpPr>
        <p:spPr>
          <a:xfrm>
            <a:off x="612648" y="4934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4_1#c8d1b51c9?pid=8aae58668&amp;color=0,0,0&amp;mp=1&amp;vtp=1&amp;bt=1&amp;bbb=1&amp;hb=1&amp;hla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更没有意识到它的危害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，把紧急情况视为常态而不去寻求有效的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治疗方法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。③布恩迪亚家族是“孤独”的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。如布恩迪亚家族里一代又一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代的人都反复使用那几个相同的名字。其家庭成员之间缺乏信任和了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，缺乏关怀和支持，缺少沟通。（每点2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f2365e33?pid=1e3d8e9e4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纲举目张·分析人物形象</a:t>
            </a:r>
            <a:endParaRPr lang="en-US" altLang="zh-CN" sz="3000" dirty="0"/>
          </a:p>
        </p:txBody>
      </p:sp>
      <p:sp>
        <p:nvSpPr>
          <p:cNvPr id="3" name="QB_5_BD.51_1#90070c647?sp=1&amp;pid=af2365e33&amp;color=0,0,0&amp;vtp=1&amp;bbb=1&amp;hb=1"/>
          <p:cNvSpPr/>
          <p:nvPr/>
        </p:nvSpPr>
        <p:spPr>
          <a:xfrm>
            <a:off x="612648" y="1115647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布恩迪亚是一个什么样的人？请根据表格中的介绍，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概括他的特点。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24" name="QB_5_BD.51_2#90070c647?colgroup=19,9&amp;pid=af2365e33&amp;color=0,0,0&amp;vtp=1&amp;bbb=1&amp;hb=1"/>
          <p:cNvGraphicFramePr>
            <a:graphicFrameLocks noGrp="1"/>
          </p:cNvGraphicFramePr>
          <p:nvPr/>
        </p:nvGraphicFramePr>
        <p:xfrm>
          <a:off x="612648" y="2531618"/>
          <a:ext cx="10945368" cy="1791208"/>
        </p:xfrm>
        <a:graphic>
          <a:graphicData uri="http://schemas.openxmlformats.org/drawingml/2006/table">
            <a:tbl>
              <a:tblPr/>
              <a:tblGrid>
                <a:gridCol w="7187184"/>
                <a:gridCol w="3758184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介绍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他带领一群年轻人长途跋涉来到一个偏远的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地区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建立了马孔多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5_AN.52_1#90070c647.blank?pid=af2365e33&amp;color=0,0,0&amp;vpa=27&amp;vtp=1&amp;bbb=1&amp;hb=1"/>
          <p:cNvSpPr/>
          <p:nvPr/>
        </p:nvSpPr>
        <p:spPr>
          <a:xfrm>
            <a:off x="7871832" y="3179413"/>
            <a:ext cx="3631184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他是马孔多的创建者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，具有开拓精神。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QB_5_BD.53_1#90070c647?colgroup=19,9&amp;pid=af2365e33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2345944"/>
        </p:xfrm>
        <a:graphic>
          <a:graphicData uri="http://schemas.openxmlformats.org/drawingml/2006/table">
            <a:tbl>
              <a:tblPr/>
              <a:tblGrid>
                <a:gridCol w="7181946"/>
                <a:gridCol w="3763422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介绍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708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他在新落户的居民中赢得极大尊重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任何人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铺设地基或修造围栏都要先咨询他的意见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大家还一致决定由他掌管土地的分配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endParaRPr lang="en-US" altLang="zh-CN" sz="280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5_AN.54_1#90070c647.blank?pid=af2365e33&amp;color=0,0,0&amp;mp=1&amp;vpa=28&amp;vtp=1&amp;bbb=1&amp;hb=1"/>
          <p:cNvSpPr/>
          <p:nvPr/>
        </p:nvSpPr>
        <p:spPr>
          <a:xfrm>
            <a:off x="7871832" y="1391507"/>
            <a:ext cx="3631184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他受人尊重，很有威信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graphicFrame>
        <p:nvGraphicFramePr>
          <p:cNvPr id="2" name="QB_5_BD.55_1#90070c647?colgroup=19,9&amp;pid=af2365e33&amp;color=0,0,0&amp;mp=1&amp;vtp=1&amp;bt=1&amp;bbb=1&amp;hb=1"/>
          <p:cNvGraphicFramePr>
            <a:graphicFrameLocks noGrp="1"/>
          </p:cNvGraphicFramePr>
          <p:nvPr/>
        </p:nvGraphicFramePr>
        <p:xfrm>
          <a:off x="604690" y="2812288"/>
          <a:ext cx="10945368" cy="2837180"/>
        </p:xfrm>
        <a:graphic>
          <a:graphicData uri="http://schemas.openxmlformats.org/drawingml/2006/table">
            <a:tbl>
              <a:tblPr/>
              <a:tblGrid>
                <a:gridCol w="7187184"/>
                <a:gridCol w="3758184"/>
              </a:tblGrid>
              <a:tr h="2837180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他设计街道规划新居</a:t>
                      </a:r>
                      <a:r>
                        <a:rPr lang="en-US" altLang="zh-CN" sz="2800" b="0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用换来的木钟代替原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来以歌声报时的群鸟</a:t>
                      </a:r>
                      <a:r>
                        <a:rPr lang="en-US" altLang="zh-CN" sz="2800" b="0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经过他校准的木钟能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够在正午分秒不差地同时奏响乐曲</a:t>
                      </a:r>
                      <a:r>
                        <a:rPr lang="en-US" altLang="zh-CN" sz="2800" b="0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他还决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定在街上种植巴旦杏代替金合欢</a:t>
                      </a:r>
                      <a:r>
                        <a:rPr lang="en-US" altLang="zh-CN" sz="2800" b="0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并且发现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了能使树木经久不衰的方法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endParaRPr lang="en-US" altLang="zh-CN" sz="280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</a:t>
                      </a:r>
                      <a:endParaRPr lang="en-US" altLang="zh-CN" sz="2800" i="0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56_1#90070c647.blank?pid=af2365e33&amp;color=0,0,0&amp;mp=1&amp;vpa=29&amp;vtp=1&amp;bbb=1&amp;hb=1"/>
          <p:cNvSpPr/>
          <p:nvPr/>
        </p:nvSpPr>
        <p:spPr>
          <a:xfrm>
            <a:off x="7863874" y="3398774"/>
            <a:ext cx="3631184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他既富于幻想，又有实干精神，具有惊人的智慧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604520" y="5884545"/>
            <a:ext cx="6096000" cy="650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atinLnBrk="1">
              <a:lnSpc>
                <a:spcPct val="13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（每处1分）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4_1#1d4f4c024?sp=1&amp;pid=af2365e33&amp;color=0,0,0&amp;vtp=1&amp;bt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乌尔苏拉具有怎样的形象特点？请简要分析。（6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5_1#1d4f4c024?sp=1&amp;pid=af2365e33&amp;color=0,0,0&amp;vtp=1&amp;bt=1&amp;bbb=1&amp;hb=1&amp;hla=1"/>
          <p:cNvSpPr/>
          <p:nvPr/>
        </p:nvSpPr>
        <p:spPr>
          <a:xfrm>
            <a:off x="612648" y="11157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勇于开拓。乌尔苏拉是一位开拓者，她打破了马孔多的闭塞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使马孔多与外部世界建立了联系。她又率先改变原有的生活水平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，“每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天两次用树枝穿着糖制的小鸡小鱼出门销售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忙于买卖，用积攒下来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的钱不断扩展家业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睿智。当发现丽贝卡有失眠症后，她将丽贝卡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和其他孩子隔离开来，防止传染;熬制了乌头汤来治疗失眠症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勤劳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务实。她勇于承担家庭责任，不抱怨，也不幻想，以勤劳务实的态度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抗衡落后闭塞的生存状态，以坚强刚毅的姿态改变着落后民族的痼疾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（每点2分）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77462b9f?pid=1e3d8e9e4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探寻时代背景·解读小说的象征意味</a:t>
            </a:r>
            <a:endParaRPr lang="en-US" altLang="zh-CN" sz="3000" dirty="0"/>
          </a:p>
        </p:txBody>
      </p:sp>
      <p:sp>
        <p:nvSpPr>
          <p:cNvPr id="3" name="QB_5_BD.84_1#ff7b7c607?sp=1&amp;pid=277462b9f&amp;color=0,0,0&amp;vtp=1&amp;bbb=1&amp;hb=1&amp;hltap=1"/>
          <p:cNvSpPr/>
          <p:nvPr/>
        </p:nvSpPr>
        <p:spPr>
          <a:xfrm>
            <a:off x="612648" y="1115647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马孔多居民所患的失眠症有何特点？作者写这一情节有何象征意义？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85_1#ff7b7c607?sp=1&amp;pid=277462b9f&amp;color=0,0,0&amp;vtp=1&amp;bbb=1&amp;hb=1&amp;hla=1"/>
          <p:cNvSpPr/>
          <p:nvPr/>
        </p:nvSpPr>
        <p:spPr>
          <a:xfrm>
            <a:off x="612648" y="232338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（1）失眠症如疫病一般蔓延开来，可见其具有集体性和传染性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两个特点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（2）马孔多正是拉丁美洲大陆的象征。作者通过对马孔多居民患失眠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症的描写，暗指拉丁美洲人民由于无法摆脱愚昧落后、孤独封闭的生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活，在外来文化的影响下，正在逐渐麻木地遗忘自己的历史和文化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遗忘想要摆脱命运控制的初衷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bc1cbad3c?pid=bed2c6d95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0" y="554868"/>
            <a:ext cx="548640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P_3#bc1cbad3c?pid=bed2c6d95&amp;color=0,0,0&amp;vtp=1&amp;bt=1&amp;bb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1.了解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魔幻现实主义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小说的特点，梳理全文主要情节。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2.分析概括小说中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主要人物的形象特点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，分析塑造人物形象的技巧。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3.解读小说的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象征意味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，分析“魔幻现实主义”在本文的具体体现及表达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效果。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4.理解小说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题目的含义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，探讨造成马孔多百年孤独的原因，分析小说的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主旨。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9_1#bc69e7052?sp=1&amp;pid=277462b9f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本文写马孔多居民患上了失眠症，他们遗忘了事物，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也将遗忘生活，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遗忘历史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，最终变得麻木不仁。请分析以下内容的象征意义。（4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29" name="QB_5_BD.59_2#bc69e7052?colgroup=9,19&amp;pid=277462b9f&amp;color=0,0,0&amp;vtp=1&amp;bbb=1&amp;hb=1"/>
          <p:cNvGraphicFramePr>
            <a:graphicFrameLocks noGrp="1"/>
          </p:cNvGraphicFramePr>
          <p:nvPr/>
        </p:nvGraphicFramePr>
        <p:xfrm>
          <a:off x="612648" y="1880240"/>
          <a:ext cx="10954512" cy="2912428"/>
        </p:xfrm>
        <a:graphic>
          <a:graphicData uri="http://schemas.openxmlformats.org/drawingml/2006/table">
            <a:tbl>
              <a:tblPr/>
              <a:tblGrid>
                <a:gridCol w="3611880"/>
                <a:gridCol w="7342632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象征意义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布恩迪亚家族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阿拉伯人沿商道进入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马孔多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60_1#bc69e7052.blank?pid=277462b9f&amp;color=0,0,0&amp;vpa=30&amp;vtp=1&amp;bbb=1"/>
          <p:cNvSpPr/>
          <p:nvPr/>
        </p:nvSpPr>
        <p:spPr>
          <a:xfrm>
            <a:off x="4344946" y="3040893"/>
            <a:ext cx="66881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这个家族的兴衰象征着拉丁美洲的兴衰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B_5_AN.61_1#bc69e7052.blank?pid=277462b9f&amp;color=0,0,0&amp;vpa=31&amp;vtp=1&amp;bbb=1&amp;hb=1"/>
          <p:cNvSpPr/>
          <p:nvPr/>
        </p:nvSpPr>
        <p:spPr>
          <a:xfrm>
            <a:off x="4296528" y="3649255"/>
            <a:ext cx="7215632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外来文明入侵拉丁美洲，对当地文明造成冲击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。（每处2分）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e49cab757?pid=277462b9f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象征手法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象征是人类文化中的一种信息传递方式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它通过采取类比联想的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思维方式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以某些客观存在或想象中的外在事物以及其他可感知的东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来反映特定社会中人们的观念意识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心理状态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抽象概念和各种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社会文化现象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象征手法是借助某一具体事物的外在特征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来寄寓作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者某种深邃的思想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表达某种富有特殊意义的事理的表现手法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e49cab757?pid=277462b9f&amp;color=0,0,0&amp;mp=1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象征的本体意义和象征意义之间本没有必然的联系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但通过作者对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本体事物特征的描绘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读者会产生由此及彼的联想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spc="-5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运用象征手法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可使抽象的概念具体化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形象化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可使复杂深刻的</a:t>
            </a:r>
            <a:endParaRPr lang="en-US" altLang="zh-CN" sz="2800" b="0" i="0" spc="-5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事理浅显化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还可以创造一种艺术意境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以引起人们的联想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增强作品</a:t>
            </a:r>
            <a:endParaRPr lang="en-US" altLang="zh-CN" sz="2800" b="0" i="0" spc="-5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的表现力和艺术效果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45b468f7?sp=1&amp;pid=1e3d8e9e4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任务四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品味小说情节·探寻奇幻色彩的力量，拟写推荐语</a:t>
            </a:r>
            <a:endParaRPr lang="en-US" altLang="zh-CN" sz="3000" dirty="0"/>
          </a:p>
        </p:txBody>
      </p:sp>
      <p:sp>
        <p:nvSpPr>
          <p:cNvPr id="3" name="QB_5_BD.84_1#c9387d03a?sp=1&amp;pid=145b468f7&amp;color=0,0,0&amp;vtp=1&amp;bbb=1&amp;hb=1&amp;hltap=1"/>
          <p:cNvSpPr/>
          <p:nvPr/>
        </p:nvSpPr>
        <p:spPr>
          <a:xfrm>
            <a:off x="612648" y="1115647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文中哪些地方体现了魔幻现实主义？魔幻现实主义在本文中表现出什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么特点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？（作答时从“魔幻”“现实”两方面思考）（8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85_1#c9387d03a?sp=1&amp;pid=145b468f7&amp;color=0,0,0&amp;vtp=1&amp;bbb=1&amp;hb=1&amp;hla=1"/>
          <p:cNvSpPr/>
          <p:nvPr/>
        </p:nvSpPr>
        <p:spPr>
          <a:xfrm>
            <a:off x="612648" y="2411047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（1）如写外来文明对马孔多的入侵，是现实的，但又是魔幻的。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如奥雷里亚诺沉迷于金银艺实验，他能发表预言；又如丽贝卡食土的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恶习及失眠症的蔓延；等等。这些内容既有现实的影子，也有魔幻虚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构的成分。这些奇幻的因素与真实的描写交融在一起，营造了神秘的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气氛，增添了拉丁美洲独特的地域色彩，使作品呈现出如真似幻的魔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幻色彩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5_1#c9387d03a?sp=1&amp;pid=145b468f7&amp;color=0,0,0&amp;vtp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4_1#c9387d03a?sp=1&amp;pid=145b468f7&amp;color=0,0,0&amp;vtp=1&amp;bbb=1&amp;hb=1&amp;hla=1"/>
          <p:cNvSpPr/>
          <p:nvPr/>
        </p:nvSpPr>
        <p:spPr>
          <a:xfrm>
            <a:off x="612648" y="4426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2）①带有浓厚的本土色彩，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即拉丁美洲土著的传统文化和传统观念。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用荒诞、夸张的描写展现拉丁美洲的神奇现实。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作者充分发挥想象，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置现实于神话氛围中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，比如，在丽贝卡要来马孔多之前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，奥雷里亚诺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发表预言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：“有人要来了”“‘我不知道是谁，’他坚持道，‘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但不管是谁，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人已经在路上了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。’”。③用象征手法表现作者对历史的反思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。作者对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失眠症的描写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，表现出马孔多在文明洪流面前受到的巨大冲击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，体现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了作者对哥伦比亚以及整个拉丁美洲历史的反思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4_1#f5789dcad?sp=1&amp;pid=145b468f7&amp;color=0,0,0&amp;vtp=1&amp;bt=1&amp;bbb=1&amp;hb=1&amp;hltap=1"/>
          <p:cNvSpPr/>
          <p:nvPr/>
        </p:nvSpPr>
        <p:spPr>
          <a:xfrm>
            <a:off x="612648" y="468000"/>
            <a:ext cx="10963656" cy="611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请给《百年孤独》写一则推荐语，改变人们对它的看法。150个字左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右。（8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85_1#f5789dcad?sp=1&amp;pid=145b468f7&amp;color=0,0,0&amp;vtp=1&amp;bt=1&amp;bbb=1&amp;hb=1&amp;hla=1"/>
          <p:cNvSpPr/>
          <p:nvPr/>
        </p:nvSpPr>
        <p:spPr>
          <a:xfrm>
            <a:off x="612648" y="1561326"/>
            <a:ext cx="10963656" cy="502089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（示例）《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百年孤独》是哥伦比亚作家加西亚·马尔克斯的经典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之作，是魔幻现实主义文学的巅峰之作。马尔克斯以丰富的想象力和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独特的叙事手法，通过布恩迪亚家族七代人的兴衰史，描绘了一个充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满奇幻色彩的世界。书中的每一个人物、每一个故事都充满了象征意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义，既反映了拉丁美洲的历史和现实，又探讨了人类的孤独与命运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阅读《百年孤独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你将体验到一场穿越时空的文学之旅，感受到文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字的魔力和生命的深邃。无论是对文学爱好者还是对普通读者来说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这本书都值得一读再读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。（写出《百年孤独》的内容、特点6分，字数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符合要求2分）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850c863d.fixed?pid=bed2c6d95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4000" dirty="0"/>
          </a:p>
        </p:txBody>
      </p:sp>
      <p:sp>
        <p:nvSpPr>
          <p:cNvPr id="3" name="C_3#1850c863d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84_1#46ad0ea63?sp=1&amp;pid=1850c863d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同样是讲故事，《复活》（节选）与《百年孤独》（节选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）的讲述方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式有什么不同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85_1#46ad0ea63?sp=1&amp;pid=1850c863d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《复活》（节选）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运用大量的人物对话展现人物之间的交流、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，作品中的人物像是走到了读者面前，动态感更强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，作者好像一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个摄影者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，读者更多是在通过阅读来“观看”，从而了解故事。②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年孤独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》（节选）更多是以旁观者的全知视角来讲述的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，作品中人物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的行动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、心理全在讲述者的掌控之中，作者好像一个解说员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，读者则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通过阅读来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“听讲”。（每点3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5_1#8ffc6c0c7?sp=1&amp;pid=1850c863d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小说中的主要人物具有典型的社会意义。请结合小说内容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，分析本单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元课文中主要人物的形象特征及其典型意义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，并填写下表。（12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37" name="QB_4_BD.65_2#8ffc6c0c7?colgroup=4,4,7,13&amp;pid=1850c863d&amp;color=0,0,0&amp;vtp=1&amp;bbb=1&amp;hb=1"/>
          <p:cNvGraphicFramePr>
            <a:graphicFrameLocks noGrp="1"/>
          </p:cNvGraphicFramePr>
          <p:nvPr/>
        </p:nvGraphicFramePr>
        <p:xfrm>
          <a:off x="612648" y="1880240"/>
          <a:ext cx="10917936" cy="2345944"/>
        </p:xfrm>
        <a:graphic>
          <a:graphicData uri="http://schemas.openxmlformats.org/drawingml/2006/table">
            <a:tbl>
              <a:tblPr/>
              <a:tblGrid>
                <a:gridCol w="1691640"/>
                <a:gridCol w="1664208"/>
                <a:gridCol w="2706624"/>
                <a:gridCol w="4855464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篇名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主要人物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形象特征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典型意义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708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《大卫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·科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波菲尔》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节选）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大卫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·科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波菲尔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4_AN.66_1#8ffc6c0c7.blank?pid=1850c863d&amp;color=0,0,0&amp;vpa=32&amp;vtp=1&amp;bbb=1&amp;hb=1"/>
          <p:cNvSpPr/>
          <p:nvPr/>
        </p:nvSpPr>
        <p:spPr>
          <a:xfrm>
            <a:off x="4040496" y="2526003"/>
            <a:ext cx="2579624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悲惨少年，富有同情心，积极进取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B_4_AN.67_1#8ffc6c0c7.blank?pid=1850c863d&amp;color=0,0,0&amp;vpa=33&amp;vtp=1&amp;bbb=1&amp;hb=1"/>
          <p:cNvSpPr/>
          <p:nvPr/>
        </p:nvSpPr>
        <p:spPr>
          <a:xfrm>
            <a:off x="6747120" y="2526003"/>
            <a:ext cx="4728464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借这一形象表达了对善良、仁慈等美德的赞美，对当时社会现象进行了批判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QB_4_BD.68_1#8ffc6c0c7?colgroup=4,4,7,13&amp;pid=1850c863d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17936" cy="5079620"/>
        </p:xfrm>
        <a:graphic>
          <a:graphicData uri="http://schemas.openxmlformats.org/drawingml/2006/table">
            <a:tbl>
              <a:tblPr/>
              <a:tblGrid>
                <a:gridCol w="1691640"/>
                <a:gridCol w="1664208"/>
                <a:gridCol w="2706624"/>
                <a:gridCol w="4855464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篇名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主要人物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形象特征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典型意义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69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《大卫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·科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波菲尔》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节选）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米考伯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69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复活》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节选）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玛丝洛娃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⑥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4_AN.69_1#8ffc6c0c7.blank?pid=1850c863d&amp;color=0,0,0&amp;mp=1&amp;vpa=34&amp;vtp=1&amp;bbb=1&amp;hb=1"/>
          <p:cNvSpPr/>
          <p:nvPr/>
        </p:nvSpPr>
        <p:spPr>
          <a:xfrm>
            <a:off x="4040496" y="1363599"/>
            <a:ext cx="2579624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生活困顿，爱慕虚荣，热情善良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，盲目乐观。</a:t>
            </a:r>
            <a:endParaRPr lang="en-US" altLang="zh-CN" sz="2800" dirty="0"/>
          </a:p>
        </p:txBody>
      </p:sp>
      <p:sp>
        <p:nvSpPr>
          <p:cNvPr id="4" name="QB_4_AN.70_1#8ffc6c0c7.blank?pid=1850c863d&amp;color=0,0,0&amp;mp=1&amp;vpa=35&amp;vtp=1&amp;bbb=1&amp;hb=1"/>
          <p:cNvSpPr/>
          <p:nvPr/>
        </p:nvSpPr>
        <p:spPr>
          <a:xfrm>
            <a:off x="6747120" y="1642999"/>
            <a:ext cx="4728464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这一形象揭示了下层百姓生活的悲惨及善良乐观的特点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B_4_AN.71_1#8ffc6c0c7.blank?pid=1850c863d&amp;color=0,0,0&amp;mp=1&amp;vpa=36&amp;vtp=1&amp;bbb=1&amp;hb=1"/>
          <p:cNvSpPr/>
          <p:nvPr/>
        </p:nvSpPr>
        <p:spPr>
          <a:xfrm>
            <a:off x="4040496" y="3594291"/>
            <a:ext cx="2579624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原先纯真善良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后走向堕落，最终找回自我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QB_4_AN.72_1#8ffc6c0c7.blank?pid=1850c863d&amp;color=0,0,0&amp;mp=1&amp;vpa=37&amp;vtp=1&amp;bbb=1&amp;hb=1"/>
          <p:cNvSpPr/>
          <p:nvPr/>
        </p:nvSpPr>
        <p:spPr>
          <a:xfrm>
            <a:off x="6747120" y="3594291"/>
            <a:ext cx="4728464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这一形象是被侮辱、被伤害的下层百姓的典型代表，作者借此批判当时的黑暗社会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831ce255f?lid=831ce255f&amp;cid=831ce255f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029968"/>
            <a:ext cx="429768" cy="429768"/>
          </a:xfrm>
          <a:prstGeom prst="rect">
            <a:avLst/>
          </a:prstGeom>
        </p:spPr>
      </p:pic>
      <p:sp>
        <p:nvSpPr>
          <p:cNvPr id="3" name="C_1#目录1:831ce255f?lid=831ce255f&amp;cid=831ce255f&amp;vtp=1&amp;bt=1&amp;bbb=1">
            <a:hlinkClick r:id="rId1" action="ppaction://hlinksldjump"/>
          </p:cNvPr>
          <p:cNvSpPr/>
          <p:nvPr/>
        </p:nvSpPr>
        <p:spPr>
          <a:xfrm>
            <a:off x="3776472" y="1984248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831ce255f?lid=1e3d8e9e4&amp;cid=1e3d8e9e4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935224"/>
            <a:ext cx="429768" cy="429768"/>
          </a:xfrm>
          <a:prstGeom prst="rect">
            <a:avLst/>
          </a:prstGeom>
        </p:spPr>
      </p:pic>
      <p:sp>
        <p:nvSpPr>
          <p:cNvPr id="5" name="C_1#目录1:831ce255f?lid=1e3d8e9e4&amp;cid=1e3d8e9e4&amp;vtp=1&amp;bbb=1">
            <a:hlinkClick r:id="rId3" action="ppaction://hlinksldjump"/>
          </p:cNvPr>
          <p:cNvSpPr/>
          <p:nvPr/>
        </p:nvSpPr>
        <p:spPr>
          <a:xfrm>
            <a:off x="3776472" y="2880360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  <p:pic>
        <p:nvPicPr>
          <p:cNvPr id="6" name="C_1#目录1:831ce255f?lid=1850c863d&amp;cid=1850c863d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831336"/>
            <a:ext cx="429768" cy="429768"/>
          </a:xfrm>
          <a:prstGeom prst="rect">
            <a:avLst/>
          </a:prstGeom>
        </p:spPr>
      </p:pic>
      <p:sp>
        <p:nvSpPr>
          <p:cNvPr id="7" name="C_1#目录1:831ce255f?lid=1850c863d&amp;cid=1850c863d&amp;vtp=1&amp;bbb=1">
            <a:hlinkClick r:id="rId4" action="ppaction://hlinksldjump"/>
          </p:cNvPr>
          <p:cNvSpPr/>
          <p:nvPr/>
        </p:nvSpPr>
        <p:spPr>
          <a:xfrm>
            <a:off x="3776472" y="3776472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QB_4_BD.73_1#8ffc6c0c7?colgroup=4,4,7,13&amp;pid=1850c863d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17936" cy="4576636"/>
        </p:xfrm>
        <a:graphic>
          <a:graphicData uri="http://schemas.openxmlformats.org/drawingml/2006/table">
            <a:tbl>
              <a:tblPr/>
              <a:tblGrid>
                <a:gridCol w="1691640"/>
                <a:gridCol w="1664208"/>
                <a:gridCol w="2706624"/>
                <a:gridCol w="4855464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篇名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主要人物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形象特征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典型意义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69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复活》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节选）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聂赫留朵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⑦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⑧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708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《老人与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海》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节选）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圣地亚哥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⑨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⑩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4_AN.74_1#8ffc6c0c7.blank?pid=1850c863d&amp;color=0,0,0&amp;mp=1&amp;vpa=38&amp;vtp=1&amp;bbb=1&amp;hb=1"/>
          <p:cNvSpPr/>
          <p:nvPr/>
        </p:nvSpPr>
        <p:spPr>
          <a:xfrm>
            <a:off x="4040496" y="1642999"/>
            <a:ext cx="2579624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勇于为自己的罪过忏悔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4_AN.75_1#8ffc6c0c7.blank?pid=1850c863d&amp;color=0,0,0&amp;mp=1&amp;vpa=39&amp;vtp=1&amp;bbb=1&amp;hb=1"/>
          <p:cNvSpPr/>
          <p:nvPr/>
        </p:nvSpPr>
        <p:spPr>
          <a:xfrm>
            <a:off x="6747120" y="1084199"/>
            <a:ext cx="4728464" cy="221894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这一形象是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“忏悔贵族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”的代表，他既是贵族阶级罪恶的代表，又是贵族阶级罪恶的批判者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B_4_AN.76_1#8ffc6c0c7.blank?pid=1850c863d&amp;color=0,0,0&amp;mp=1&amp;vpa=40&amp;vtp=1&amp;bbb=1&amp;hb=1"/>
          <p:cNvSpPr/>
          <p:nvPr/>
        </p:nvSpPr>
        <p:spPr>
          <a:xfrm>
            <a:off x="4040496" y="3342799"/>
            <a:ext cx="2579624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贫穷，不服输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勇敢，坚忍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QB_4_AN.77_1#8ffc6c0c7.blank?pid=1850c863d&amp;color=0,0,0&amp;mp=1&amp;vpa=41&amp;vtp=1&amp;bbb=1&amp;hb=1"/>
          <p:cNvSpPr/>
          <p:nvPr/>
        </p:nvSpPr>
        <p:spPr>
          <a:xfrm>
            <a:off x="6747120" y="3342799"/>
            <a:ext cx="4728464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这一形象是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“硬汉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”形象的代表，作者借这一形象赞美人在苦难面前不退缩的精神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QB_4_BD.78_1#8ffc6c0c7?colgroup=4,4,7,13&amp;pid=1850c863d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17936" cy="3403664"/>
        </p:xfrm>
        <a:graphic>
          <a:graphicData uri="http://schemas.openxmlformats.org/drawingml/2006/table">
            <a:tbl>
              <a:tblPr/>
              <a:tblGrid>
                <a:gridCol w="1691640"/>
                <a:gridCol w="1664208"/>
                <a:gridCol w="2706624"/>
                <a:gridCol w="4855464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篇名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主要人物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形象特征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典型意义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5428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《百年孤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独》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节选）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何塞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·阿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尔卡蒂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奥·布恩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迪亚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⑪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⑫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4_AN.79_1#8ffc6c0c7.blank?pid=1850c863d&amp;color=0,0,0&amp;mp=1&amp;vpa=42&amp;vtp=1&amp;bbb=1&amp;hb=1"/>
          <p:cNvSpPr/>
          <p:nvPr/>
        </p:nvSpPr>
        <p:spPr>
          <a:xfrm>
            <a:off x="4040496" y="1361567"/>
            <a:ext cx="2579624" cy="221894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富有开拓与冒险精神，敢于创新，喜好幻想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，有孤独感。</a:t>
            </a:r>
            <a:endParaRPr lang="en-US" altLang="zh-CN" sz="2800" dirty="0"/>
          </a:p>
        </p:txBody>
      </p:sp>
      <p:sp>
        <p:nvSpPr>
          <p:cNvPr id="4" name="QB_4_AN.80_1#8ffc6c0c7.blank?pid=1850c863d&amp;color=0,0,0&amp;mp=1&amp;vpa=43&amp;vtp=1&amp;bbb=1&amp;hb=1"/>
          <p:cNvSpPr/>
          <p:nvPr/>
        </p:nvSpPr>
        <p:spPr>
          <a:xfrm>
            <a:off x="6747120" y="1082167"/>
            <a:ext cx="4728464" cy="2773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这一形象是拉丁美洲具有开拓精神的孤独的老一代人物代表，作者借这一形象反映了拉丁美洲沧桑而孤独的历史。</a:t>
            </a:r>
            <a:endParaRPr lang="en-US" altLang="zh-CN" sz="2800" dirty="0"/>
          </a:p>
        </p:txBody>
      </p:sp>
      <p:sp>
        <p:nvSpPr>
          <p:cNvPr id="2" name="文本框 1"/>
          <p:cNvSpPr txBox="1"/>
          <p:nvPr/>
        </p:nvSpPr>
        <p:spPr>
          <a:xfrm>
            <a:off x="612775" y="4053205"/>
            <a:ext cx="6096000" cy="650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atinLnBrk="1">
              <a:lnSpc>
                <a:spcPct val="130000"/>
              </a:lnSpc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每处1分）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84_1#bbe38a878?sp=1&amp;pid=1850c863d&amp;color=0,0,0&amp;vtp=1&amp;bt=1&amp;bbb=1&amp;hb=1&amp;hltap=1"/>
          <p:cNvSpPr/>
          <p:nvPr/>
        </p:nvSpPr>
        <p:spPr>
          <a:xfrm>
            <a:off x="612648" y="468000"/>
            <a:ext cx="10963656" cy="622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比较本小说与卡夫卡的《变形记》在表现生活方面有怎样的关系。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85_1#bbe38a878?sp=1&amp;pid=1850c863d&amp;color=0,0,0&amp;vtp=1&amp;bt=1&amp;bbb=1&amp;hb=1&amp;hla=1"/>
          <p:cNvSpPr/>
          <p:nvPr/>
        </p:nvSpPr>
        <p:spPr>
          <a:xfrm>
            <a:off x="612648" y="1622135"/>
            <a:ext cx="10963656" cy="497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①都运用了营造荒诞情节的方式叙述故事。《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变形记》是现代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派作品，以格里高尔变甲虫的故事反映了世态炎凉，用荒诞情节折射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了现实的冷漠无情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百年孤独》则是在现实描述中插入“魔幻”情节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有亦真亦幻的效果。马尔克斯称卡夫卡让他发现了“文学还存在着多种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别的可能性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”，可见他深受卡夫卡的影响。②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马尔克斯、卡夫卡都通过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营造荒诞情节的方式，赋予了“孤独”不同的含义，目的都是唤起人民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觉醒，推动社会前进。这样的作品是进步的作品，这样的作家是进步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的作家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。（每点3分）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243a5bee?pid=1850c863d&amp;color=0,173,163&amp;vtp=1&amp;bt=1&amp;bbb=1"/>
          <p:cNvSpPr/>
          <p:nvPr/>
        </p:nvSpPr>
        <p:spPr>
          <a:xfrm>
            <a:off x="612648" y="46634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读写结合</a:t>
            </a:r>
            <a:endParaRPr lang="en-US" altLang="zh-CN" sz="3200" dirty="0"/>
          </a:p>
        </p:txBody>
      </p:sp>
      <p:sp>
        <p:nvSpPr>
          <p:cNvPr id="3" name="C_5_BD#783474617?pid=5243a5bee&amp;color=0,173,163&amp;vtp=1&amp;bbb=1"/>
          <p:cNvSpPr/>
          <p:nvPr/>
        </p:nvSpPr>
        <p:spPr>
          <a:xfrm>
            <a:off x="612648" y="954024"/>
            <a:ext cx="10963656" cy="67665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一、课内积累</a:t>
            </a:r>
            <a:endParaRPr lang="en-US" altLang="zh-CN" sz="3000" dirty="0"/>
          </a:p>
        </p:txBody>
      </p:sp>
      <p:sp>
        <p:nvSpPr>
          <p:cNvPr id="4" name="P_6#27cc4ed3f?sp=1&amp;pid=783474617&amp;color=0,0,0&amp;vtp=1&amp;bbb=1&amp;hb=1"/>
          <p:cNvSpPr/>
          <p:nvPr/>
        </p:nvSpPr>
        <p:spPr>
          <a:xfrm>
            <a:off x="612648" y="1614120"/>
            <a:ext cx="10963656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布恩迪亚为何如此积极求变？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布恩迪亚富于幻想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敢于实践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有实干精神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具有惊人的毅力和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智慧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他带领人们创建了乐园般的马孔多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布恩迪亚痴迷于各种科学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执着追求科学技术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他设计街道规划新居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用换来的木钟代替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原来以歌声报时的群鸟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即使失败或受伤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他也从不气馁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布恩迪亚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为何如此积极求变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痴迷于科学实验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是因为他对外来科学与文明的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向往和追求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是因为他想摆脱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孤独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即摆脱自闭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落后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偏僻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ecad85bad?pid=783474617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运用角度</a:t>
            </a:r>
            <a:endParaRPr lang="en-US" altLang="zh-CN" sz="3000" dirty="0"/>
          </a:p>
        </p:txBody>
      </p:sp>
      <p:sp>
        <p:nvSpPr>
          <p:cNvPr id="3" name="P_7_BD#83d34345e?pid=ecad85bad&amp;color=0,0,0&amp;vtp=1&amp;bbb=1"/>
          <p:cNvSpPr/>
          <p:nvPr/>
        </p:nvSpPr>
        <p:spPr>
          <a:xfrm>
            <a:off x="612648" y="1130379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实干精神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积极求变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2ecb94093?pid=783474617&amp;color=0,0,0&amp;vtp=1&amp;bt=1&amp;bbb=1"/>
          <p:cNvSpPr/>
          <p:nvPr/>
        </p:nvSpPr>
        <p:spPr>
          <a:xfrm>
            <a:off x="612648" y="466345"/>
            <a:ext cx="10963656" cy="60350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素材运用</a:t>
            </a:r>
            <a:endParaRPr lang="en-US" altLang="zh-CN" sz="3000" dirty="0"/>
          </a:p>
        </p:txBody>
      </p:sp>
      <p:sp>
        <p:nvSpPr>
          <p:cNvPr id="3" name="P_7_BD#15fe9d3c0?pid=2ecb94093&amp;color=0,0,0&amp;vtp=1&amp;bbb=1&amp;hb=1"/>
          <p:cNvSpPr/>
          <p:nvPr/>
        </p:nvSpPr>
        <p:spPr>
          <a:xfrm>
            <a:off x="612648" y="1079328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当我们深陷困厄之中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当我们生命的悲歌止步于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马孔多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的圆形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轮回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停留在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等待戈多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的荒诞时空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我们现代人又将何去何从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们可以选择对命运屈从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消失于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百年孤独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之中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但我们更应该积极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求变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应该像布恩迪亚一样有实干精神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积极进取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敢于开拓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勇于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创新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我们更应该将眼光转向现实生活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有进取心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有魄力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立足现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针对自身的特点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完成自我价值的实现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摆脱心灵的枷锁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应该走进新时代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接受科学知识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通过读书学习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增加自己的知识积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累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趋行在人生的旅途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在坎坷中奔跑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在挫折里涅槃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才会让荣光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照亮最初的梦想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</a:t>
            </a:r>
            <a:r>
              <a:rPr lang="zh-CN" altLang="en-US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摆脱落后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愚昧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保守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创造出属于自己的一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片辉煌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73f4684c?pid=5243a5bee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二、课外拓展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#7af4f2d0d?sp=1&amp;pid=573f4684c&amp;color=0,0,0&amp;vtp=1&amp;bbb=1&amp;hb=1"/>
              <p:cNvSpPr/>
              <p:nvPr/>
            </p:nvSpPr>
            <p:spPr>
              <a:xfrm>
                <a:off x="612648" y="1130379"/>
                <a:ext cx="10963656" cy="518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百年孤独（节选）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奥雷里亚诺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布恩迪亚上校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①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很久都未能恢复平静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他不再制作小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金鱼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吃不下东西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拖着毯子像梦游者一般在家中游荡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口中咀嚼着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默然的怒火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三个月过去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他的头发变得灰白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往日里修剪齐整的髭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须耷垂在苍白的唇边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但他的双眼又变成两团火炭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这双眼睛曾吓住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看到他出生的人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曾仅仅一瞥就让椅子打转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忍受着怒火的折磨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试图唤起青年时代曾引导自己走上危险道路直至荣耀的荒原的预兆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却都归于徒然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他迷失在一个陌生的家中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这里没有人也没有任何事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3" name="P_6#7af4f2d0d?sp=1&amp;pid=573f4684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0379"/>
                <a:ext cx="10963656" cy="5181600"/>
              </a:xfrm>
              <a:prstGeom prst="rect">
                <a:avLst/>
              </a:prstGeom>
              <a:blipFill rotWithShape="1">
                <a:blip r:embed="rId1"/>
                <a:stretch>
                  <a:fillRect l="-5" t="-2" r="2" b="-123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7af4f2d0d?sp=1&amp;pid=573f4684c&amp;color=0,0,0&amp;vtp=1&amp;bbb=1&amp;hb=1"/>
              <p:cNvSpPr/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物能引发他丝毫的感怀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一次他打开梅尔基亚德斯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房间的门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想寻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找战前岁月的痕迹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却只看见废料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垃圾和多年积累下来的污物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没人再翻动的残破书页间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在被潮气侵蚀的羊皮卷上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生出繁密的紫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苔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曾经是家中空气最洁净的房间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如今却充斥着腐朽记忆和令人难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以忍受的气味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一天早上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他看见乌尔苏拉趴在栗树下已故丈夫的膝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上哭泣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家里只有奥雷里亚诺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·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布恩迪亚上校看不见那位经历半个世纪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风吹雨打的健硕老人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跟你父亲打个招呼吧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。”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乌尔苏拉对他说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在栗树前停了片刻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又一次确认了那片空旷的空间同样无法触动他的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情感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6#7af4f2d0d?sp=1&amp;pid=573f4684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09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af4f2d0d?sp=1&amp;pid=573f4684c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他很难过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乌尔苏拉回答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因为他认为你快死了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请告诉他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上校笑了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一个人不是在该死的时候死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而是在能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死的时候死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亡父的预感拨动了他心中残存的最后一分高傲的余烬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但他却错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以为陡然间重获了力量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因此他纠缠着乌尔苏拉要她说出院中何处埋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藏着圣约瑟石膏雕像里的金币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你永远不会知道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她回答道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那坚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定的态度源于往日的教训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早晚有一天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她补充道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这笔财富的主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人会出现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只有他能挖出来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没人知道一向慷慨大方的人怎么会如此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7af4f2d0d?sp=1&amp;pid=573f4684c&amp;color=0,0,0&amp;vtp=1&amp;bbb=1&amp;hb=1"/>
              <p:cNvSpPr/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迫不及待地开始聚敛金钱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那并非足够救急的小钱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而是提一下就能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让奥雷里亚诺第二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③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咋舌的惊人巨款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他登门求助时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那些旧日的党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内同僚都躲起来不见他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然而他如此坚持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四处奔走恳求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不惜牺牲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自己的尊严东拼西凑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暗中不懈努力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结果在八个月里筹到的款项超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过了乌尔苏拉埋藏的金币数目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于是他去拜访病中的赫里内勒多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·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马尔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克斯上校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④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&lt;/m&gt;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要他协助自己掀起一场全面战争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楷体" panose="02010609060101010101" pitchFamily="34" charset="-122"/>
                    <a:cs typeface="Times New Roman" panose="02020603050405020304" pitchFamily="34" charset="-120"/>
                  </a:rPr>
                  <a:t>   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赫里内勒多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·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马尔克斯上校尽管瘫痪在摇椅上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但在一段时期内的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确是唯一能够联络到起义军旧部的人物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自从尼兰迪亚停战协定签订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以来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奥雷里亚诺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·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布恩迪亚上校寄身于打造小金鱼的作坊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他却与直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6#7af4f2d0d?sp=1&amp;pid=573f4684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90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31ce255f.fixed?pid=bed2c6d95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3#831ce255f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7af4f2d0d?sp=1&amp;pid=573f4684c&amp;color=0,0,0&amp;vtp=1&amp;bbb=1&amp;hb=1"/>
              <p:cNvSpPr/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到战败仍忠心耿耿的部下保持着联系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他和他们一起打着一场屈辱的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日常战争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其中充满恳求与申请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请您明天再来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就快了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我们正在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认真研究您的问题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打着一场彻底失败的战争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败给了那些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您忠实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恭顺的仆人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”，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他们应该签发但从未签发养老抚恤金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另一场血腥的战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争延续了二十年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却不曾像这场无限拖延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日日消磨的战争带给他们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如此多伤害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赫里内勒多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·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马尔克斯上校曾躲过三次暗杀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五次受伤大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难不死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身经百战安然无恙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却败给了无尽的等待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屈服于凄凉的晚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在一间借来的光线昏暗的屋子里想着阿玛兰妲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⑤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&gt;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最后一批他知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晓下落的老兵出现在报纸上的照片里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卑顺地仰着面孔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身旁站着不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P_6#7af4f2d0d?sp=1&amp;pid=573f4684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829300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109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af4f2d0d?sp=1&amp;pid=573f4684c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知名的共和国总统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他赏赐他们铸有自己头像的金扣子别在衣领上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又归还给他们一面染着鲜血和硝烟污痕的战旗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以备日后覆在棺材上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另一些人更有骨气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在社会救济的荫庇下仍苦苦等待回音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他们或因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饥饿而死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或怀着一腔怒火苟活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或在精致的荣誉粪堆中衰老腐烂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当奥雷里亚诺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布恩迪亚上校邀请他发动一场殊死决战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彻底铲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除外国入侵者扶植的腐败可耻的政府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赫里内勒多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马尔克斯上校不禁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因同情而颤抖起来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奥雷里亚诺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他叹气道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我知道你老了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可现在才明白你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比看起来的样子还要老得多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7af4f2d0d?pid=573f4684c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①奥雷里亚诺·布恩迪亚上校：曾是叱咤风云的战争英雄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政府签订停战协定后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，他回到故乡马孔多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，在家中的炼金实验室里打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发时光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。选文之前的情节是外来统治者在镇上进行残暴的统治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，上校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的十几个私生子也一个又一个地被暗杀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。②梅尔基亚德斯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：布恩迪亚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家族命运的见证者和预言者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，多次死亡和复活。③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奥雷里亚诺第二：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奥雷里亚诺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·布恩迪亚上校的孙辈，因奇特的繁殖能力而发财。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④赫里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内勒多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·马尔克斯上校：奥雷里亚诺·布恩迪亚上校的亲密战友，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追随者。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阿玛兰妲：奥雷里亚诺·布恩迪亚上校的妹妹，赫里内勒多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·马尔克斯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上校青年时的恋人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af4f2d0d?pid=573f4684c&amp;color=0,0,0&amp;mp=1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名师赏评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小说节选部分将今昔场景并置，在今昔对比中凝聚着强大的艺术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感染力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。小说中的人物都有一种悲剧色彩，都有令人同情之处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多处体现了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“孤独”，与题目对应。奥雷里亚诺·布恩迪亚上校是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“孤独的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代言人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”，他在自己家中是孤独的，他是自己家的陌生人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，与家中的人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和环境都格格不入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。他的理想是孤独的，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他热切期待再次发动战争，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母亲藏有大量金币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，却断然拒绝他；他登门求助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，旧日同僚都躲起来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不见他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；连最亲密的战友也认为他是老糊涂了。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他在整个社会中是孤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7af4f2d0d?pid=573f4684c&amp;color=0,0,0&amp;mp=1&amp;vtp=1&amp;bt=1&amp;bbb=1&amp;hb=1"/>
          <p:cNvSpPr/>
          <p:nvPr/>
        </p:nvSpPr>
        <p:spPr>
          <a:xfrm>
            <a:off x="612648" y="4663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独的，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战争结束后，他远离现实世界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，躲在炼金实验室里制作小金鱼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不了解世界变化，远离政治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，对起义军旧部的窘况更是一无所知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。但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是，布恩迪亚上校认为活着就要尽到责任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，完成使命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00fe5b14?pid=5243a5bee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三、读写结合</a:t>
            </a:r>
            <a:endParaRPr lang="en-US" altLang="zh-CN" sz="3000" dirty="0"/>
          </a:p>
        </p:txBody>
      </p:sp>
      <p:sp>
        <p:nvSpPr>
          <p:cNvPr id="3" name="QB_6_BD.84_1#9e49f7f48?pid=200fe5b14&amp;color=0,0,0&amp;vtp=1&amp;bbb=1&amp;hb=1&amp;hltap=1"/>
          <p:cNvSpPr/>
          <p:nvPr/>
        </p:nvSpPr>
        <p:spPr>
          <a:xfrm>
            <a:off x="612648" y="1130379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请运用象征手法，选取你熟悉的一种事物，赋予它某种象征意义，写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一段话，抒发自己的感悟，不少于200个字。（10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85_1#9e49f7f48?pid=200fe5b14&amp;color=0,0,0&amp;vtp=1&amp;bbb=1&amp;hb=1&amp;hla=1"/>
          <p:cNvSpPr/>
          <p:nvPr/>
        </p:nvSpPr>
        <p:spPr>
          <a:xfrm>
            <a:off x="612648" y="2390267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（示例1）我不喜梅，因为它总是在冬天孤独地盛开。即使文人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墨客皆赞叹它的清香，但只闻得清香却难觅孤独的踪影，就像才学满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腹的真君子，又怎么能因一纸空文而被人了解呢？我爱菊，喜欢它摆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脱“孤独”，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在晚秋季节，陪伴着枫叶，陪伴着红艳艳的柿子，总是散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发着独特的香味。那是一股独特的香味，绵延荡漾，让人无法忘却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这香味从何而来？来自那烂漫的花蕊之中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B_6_BD.85_1#9e49f7f48?pid=200fe5b14&amp;color=0,0,0&amp;vtp=1&amp;bbb=1&amp;hb=1&amp;hltap=1"/>
          <p:cNvSpPr/>
          <p:nvPr/>
        </p:nvSpPr>
        <p:spPr>
          <a:xfrm>
            <a:off x="612648" y="5607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QB_6_BD.82_1#9e49f7f48?pid=200fe5b14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萧萧秋风吹过，都带上了崭新的气息。菊，有进取心，有魄力，立足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现实，摆脱心灵的枷锁，创建了属于自己的乐园，创造出那属于自己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的一片辉煌。我印象中的菊陪伴着我的老师，生长在一张办公桌旁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它淡黄却亮丽，矮小却挺立。它总是昂首向上，托起一阵阵淡雅的清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香，它的身旁坐着的是老师，一个让我无法忘却的老师。她常伏案工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作，持笔而书，眼神疲惫却神情温婉，因为她知道，她会带给学生文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学的芳香，这将浸润他们的心田，滋养他们的生命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（示例2）春已至，花已开，山河无恙，人间皆安。桃花，在春季是繁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B_6_BD.85_1#9e49f7f48?pid=200fe5b14&amp;color=0,0,0&amp;vtp=1&amp;bbb=1&amp;hb=1&amp;hltap=1"/>
          <p:cNvSpPr/>
          <p:nvPr/>
        </p:nvSpPr>
        <p:spPr>
          <a:xfrm>
            <a:off x="612648" y="560700"/>
            <a:ext cx="10963656" cy="5736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QB_6_BD.82_1#9e49f7f48?pid=200fe5b14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盛的，娇粉的花瓣依偎在黄白色花蕊旁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桃花，敢于开拓，每年的春</a:t>
            </a:r>
            <a:endParaRPr lang="en-US" altLang="zh-CN" sz="2800" b="1" i="0" dirty="0" err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天总是绽放出绚丽的色彩，展现迷人的姿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态。每一朵桃花，都不“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孤独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远眺如一片粉色的海洋，紧密团结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十分和谐；近看如粉嫩的脸庞，</a:t>
            </a:r>
            <a:endParaRPr lang="en-US" altLang="zh-CN" sz="2800" b="1" i="0" dirty="0" err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紧紧挨在一起，散发着盈盈笑意。桃花，积极进取，有魄力，春风拂面，</a:t>
            </a:r>
            <a:endParaRPr lang="en-US" altLang="zh-CN" sz="2800" b="1" i="0" dirty="0" err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它就开始了新的征程。它的花含苞待放，展示了它独特的美；它的花瓣</a:t>
            </a:r>
            <a:endParaRPr lang="en-US" altLang="zh-CN" sz="2800" b="1" i="0" dirty="0" err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盛开，编织成了美丽的诗句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它的花瓣飘落，陪伴着孤独的林黛玉。虽</a:t>
            </a:r>
            <a:endParaRPr lang="en-US" altLang="zh-CN" sz="2800" b="1" i="0" dirty="0" err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免不了凋零的结局，但它的芬芳也如拼图，成为生活的一部分。它逝去</a:t>
            </a:r>
            <a:endParaRPr lang="en-US" altLang="zh-CN" sz="2800" b="1" i="0" dirty="0" err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又未曾离开，它消失却又无处不在。正如一些生命，即便死亡，也会在</a:t>
            </a:r>
            <a:endParaRPr lang="en-US" altLang="zh-CN" sz="2800" b="1" i="0" dirty="0" err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人们心中延续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袁隆平虽离我们而去，但他的精神将永远与我们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5_1#9e49f7f48?pid=200fe5b14&amp;color=0,0,0&amp;vtp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84_1#9e49f7f48?pid=200fe5b14&amp;color=0,0,0&amp;vtp=1&amp;bbb=1&amp;hb=1&amp;hla=1"/>
          <p:cNvSpPr/>
          <p:nvPr/>
        </p:nvSpPr>
        <p:spPr>
          <a:xfrm>
            <a:off x="612648" y="309435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同在，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还有无数的生命，在走到尽头时，以最完美的结局拥抱人世间。</a:t>
            </a:r>
            <a:endParaRPr lang="en-US" altLang="zh-CN" sz="2800" b="1" i="0" dirty="0" err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愿生命的逝去，是为了更好地回馈生活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（运用象征手法4分，感悟合理4分，字数符合要求2分）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fadccb13?pid=831ce255f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5_BD#230caf1f6?htil=1&amp;pid=afadccb13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72095" y="1211030"/>
            <a:ext cx="1938528" cy="269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BD#230caf1f6?htil=1&amp;pid=afadccb13&amp;color=0,0,0&amp;vtp=1&amp;bbb=1&amp;hb=1&amp;hs=1"/>
          <p:cNvSpPr/>
          <p:nvPr/>
        </p:nvSpPr>
        <p:spPr>
          <a:xfrm>
            <a:off x="612648" y="1174454"/>
            <a:ext cx="8887968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加西亚·马尔克斯（1927—2014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），哥伦比亚作家</a:t>
            </a:r>
            <a:r>
              <a:rPr lang="zh-CN" altLang="en-US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zh-CN" altLang="en-US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1982年获诺贝尔文学奖。马尔克斯作品的主要特点是气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  <a:sym typeface="+mn-ea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势恢宏又奇幻诡丽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运用丰富的想象力，把幻想与现实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  <a:sym typeface="+mn-ea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融为一体，勾画出丰富多彩的梦幻般的世界，反映拉丁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美洲大陆的生活和斗争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代表作品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：长篇小说《百年孤独》《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家长的没落》《霍乱时期的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爱情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》，中篇小说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《没有人给他写信的上校》，短篇小说集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格兰德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  <a:sym typeface="+mn-ea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大妈的葬礼》，等等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endParaRPr lang="zh-CN" altLang="en-US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5" name="P_5_BD#230caf1f6?htil=1&amp;pid=afadccb13&amp;color=0,0,0&amp;vtp=1&amp;bbb=1&amp;hb=1&amp;hs=1"/>
          <p:cNvSpPr/>
          <p:nvPr/>
        </p:nvSpPr>
        <p:spPr>
          <a:xfrm>
            <a:off x="612648" y="4430723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19d57272?pid=831ce255f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5_BD#c59082d7f?pid=519d57272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从19世纪30年代至19世纪末的几十年间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，哥伦比亚爆发过几十次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，数十万人丧生，社会动荡。长期以来，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拉丁美洲的国家和民族，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经历了外来文化的洗礼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、西班牙等欧洲殖民者的入侵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，在争取独立的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斗争中付出了血的代价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。摆脱殖民统治后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，这一地区的人民又生活在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军事独裁者的暴虐统治中。马尔克斯在小说中描述了一个象征着他的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故乡阿拉卡塔卡的小镇马孔多的时代变迁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以虚构的世界隐喻现实，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不仅探讨了哥伦比亚的孤独闭塞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，还指出了这是拉丁美洲的民族通病。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3d660dc1?pid=831ce255f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5#80c792bb1?sp=1&amp;pid=33d660dc1&amp;color=0,0,0&amp;vtp=1&amp;bbb=1&amp;hb=1"/>
          <p:cNvSpPr/>
          <p:nvPr/>
        </p:nvSpPr>
        <p:spPr>
          <a:xfrm>
            <a:off x="612648" y="117445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《百年孤独》故事梗概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百年孤独》以虚构的马孔多小镇为叙述背景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，描写了布恩迪亚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家族七代人的故事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。第一代：何塞·阿尔卡蒂奥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·布恩迪亚为躲避被他杀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死的普鲁邓希奥的鬼魂的纠缠，带着他的妻子乌尔苏拉和一群年轻人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离开家乡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，在一个荒僻的河滩边建立了马孔多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，晚年由于精神失常被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家人绑在一棵大树上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，直至死去。第二代：布恩迪亚的长子何塞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·阿尔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卡蒂奥不顾家人的反对和丽贝卡结婚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，被赶出家门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，最后在家中被枪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；次子奥雷里亚诺上校一生遭遇过14次暗杀、73次埋伏和1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次枪决，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80c792bb1?sp=1&amp;pid=33d660dc1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均幸免于难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，最后厌倦了战争，自杀未遂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，回到马孔多制作小金鱼打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发余生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；小女儿阿玛兰妲终身未嫁，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一直织着那永远织不完的寿衣。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：何塞·阿尔卡蒂奥之子阿尔卡蒂奥，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马孔多从未有过的暴君，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最后被保守派军队枪毙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。第四代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：阿尔卡蒂奥的女儿蕾梅黛丝抓着床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单乘着微风而去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，消失在空中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；阿尔卡蒂奥之子阿尔卡蒂奥第二从运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送罢工工人尸体的火车上逃回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，回来后他将自己关在房里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，专心钻研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吉卜赛人留下的羊皮卷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，一直到死。第五代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：奥雷里亚诺第二的长子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·阿尔卡蒂奥从小被送往罗马神学院学习，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回家后靠变卖家产为生，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后来发现乌尔苏拉藏在地窖里的金币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，从此过上放荡的生活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，不久被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16723</Words>
  <Application>WPS 演示</Application>
  <PresentationFormat>宽屏</PresentationFormat>
  <Paragraphs>820</Paragraphs>
  <Slides>58</Slides>
  <Notes>47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58</vt:i4>
      </vt:variant>
    </vt:vector>
  </HeadingPairs>
  <TitlesOfParts>
    <vt:vector size="73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Calibri</vt:lpstr>
      <vt:lpstr>Arial Unicode MS</vt:lpstr>
      <vt:lpstr>等线</vt:lpstr>
      <vt:lpstr>楷体</vt:lpstr>
      <vt:lpstr>Cambria Math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8</cp:revision>
  <dcterms:created xsi:type="dcterms:W3CDTF">2025-03-29T02:17:00Z</dcterms:created>
  <dcterms:modified xsi:type="dcterms:W3CDTF">2025-09-03T08:10:21Z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B6736E586BF544FC9961E8292F41E346_12</vt:lpwstr>
  </property>
  <property fmtid="{D5CDD505-2E9C-101B-9397-08002B2CF9AE}" pid="3" name="KSOProductBuildVer">
    <vt:lpwstr>2052-12.1.0.22529</vt:lpwstr>
  </property>
</Properties>
</file>